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09" r:id="rId2"/>
    <p:sldId id="310" r:id="rId3"/>
    <p:sldId id="318" r:id="rId4"/>
    <p:sldId id="319" r:id="rId5"/>
    <p:sldId id="320" r:id="rId6"/>
    <p:sldId id="282" r:id="rId7"/>
    <p:sldId id="299" r:id="rId8"/>
    <p:sldId id="291" r:id="rId9"/>
    <p:sldId id="311" r:id="rId10"/>
    <p:sldId id="322" r:id="rId11"/>
    <p:sldId id="323" r:id="rId12"/>
    <p:sldId id="324" r:id="rId13"/>
    <p:sldId id="325" r:id="rId14"/>
    <p:sldId id="326" r:id="rId15"/>
    <p:sldId id="327" r:id="rId16"/>
    <p:sldId id="328" r:id="rId17"/>
    <p:sldId id="330" r:id="rId18"/>
    <p:sldId id="30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32A6"/>
    <a:srgbClr val="E13A62"/>
    <a:srgbClr val="EEA720"/>
    <a:srgbClr val="7DBC2D"/>
    <a:srgbClr val="099481"/>
    <a:srgbClr val="16A1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28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0E2A9F-8E2F-462C-B138-DF2C44970D69}" type="datetimeFigureOut">
              <a:rPr lang="en-US" smtClean="0"/>
              <a:pPr/>
              <a:t>10/3/2021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CB5515-C577-4D37-86A6-B260DCB2B0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881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3693-C565-4440-AE7E-7B6A6B75D927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63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" name="bomb.wav"/>
          </p:stSnd>
        </p:sndAc>
      </p:transition>
    </mc:Choice>
    <mc:Fallback>
      <p:transition spd="slow" advClick="0" advTm="60000">
        <p:fade/>
        <p:sndAc>
          <p:stSnd>
            <p:snd r:embed="rId1" name="bomb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AB999-730B-4353-A60E-93B68A66D3E0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6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" name="bomb.wav"/>
          </p:stSnd>
        </p:sndAc>
      </p:transition>
    </mc:Choice>
    <mc:Fallback>
      <p:transition spd="slow" advClick="0" advTm="60000">
        <p:fade/>
        <p:sndAc>
          <p:stSnd>
            <p:snd r:embed="rId1" name="bomb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0424-7780-4DD0-A8B4-64C09D804BEC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29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" name="bomb.wav"/>
          </p:stSnd>
        </p:sndAc>
      </p:transition>
    </mc:Choice>
    <mc:Fallback>
      <p:transition spd="slow" advClick="0" advTm="60000">
        <p:fade/>
        <p:sndAc>
          <p:stSnd>
            <p:snd r:embed="rId1" name="bomb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50DB0-EDC5-484D-9BAE-75DB811BDC3F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59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" name="bomb.wav"/>
          </p:stSnd>
        </p:sndAc>
      </p:transition>
    </mc:Choice>
    <mc:Fallback>
      <p:transition spd="slow" advClick="0" advTm="60000">
        <p:fade/>
        <p:sndAc>
          <p:stSnd>
            <p:snd r:embed="rId1" name="bomb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25E34-F43E-4151-BCE4-CADC8FE4D42C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22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" name="bomb.wav"/>
          </p:stSnd>
        </p:sndAc>
      </p:transition>
    </mc:Choice>
    <mc:Fallback>
      <p:transition spd="slow" advClick="0" advTm="60000">
        <p:fade/>
        <p:sndAc>
          <p:stSnd>
            <p:snd r:embed="rId1" name="bomb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0A083-0267-4D24-9F63-08706A5A9D55}" type="datetime1">
              <a:rPr lang="en-US" smtClean="0"/>
              <a:t>10/3/2021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557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" name="bomb.wav"/>
          </p:stSnd>
        </p:sndAc>
      </p:transition>
    </mc:Choice>
    <mc:Fallback>
      <p:transition spd="slow" advClick="0" advTm="60000">
        <p:fade/>
        <p:sndAc>
          <p:stSnd>
            <p:snd r:embed="rId1" name="bomb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E6C0-E5F5-44D5-A218-C453C576E6EE}" type="datetime1">
              <a:rPr lang="en-US" smtClean="0"/>
              <a:t>10/3/2021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474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" name="bomb.wav"/>
          </p:stSnd>
        </p:sndAc>
      </p:transition>
    </mc:Choice>
    <mc:Fallback>
      <p:transition spd="slow" advClick="0" advTm="60000">
        <p:fade/>
        <p:sndAc>
          <p:stSnd>
            <p:snd r:embed="rId1" name="bomb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4F715-7DFB-4990-AC0A-98C9EA359236}" type="datetime1">
              <a:rPr lang="en-US" smtClean="0"/>
              <a:t>10/3/2021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906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" name="bomb.wav"/>
          </p:stSnd>
        </p:sndAc>
      </p:transition>
    </mc:Choice>
    <mc:Fallback>
      <p:transition spd="slow" advClick="0" advTm="60000">
        <p:fade/>
        <p:sndAc>
          <p:stSnd>
            <p:snd r:embed="rId1" name="bomb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71993-B9C1-4264-8AE5-E931D7607FDA}" type="datetime1">
              <a:rPr lang="en-US" smtClean="0"/>
              <a:t>10/3/2021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68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" name="bomb.wav"/>
          </p:stSnd>
        </p:sndAc>
      </p:transition>
    </mc:Choice>
    <mc:Fallback>
      <p:transition spd="slow" advClick="0" advTm="60000">
        <p:fade/>
        <p:sndAc>
          <p:stSnd>
            <p:snd r:embed="rId1" name="bomb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1D6A9-D580-4B69-A4D2-7CAB631D4608}" type="datetime1">
              <a:rPr lang="en-US" smtClean="0"/>
              <a:t>10/3/2021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142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" name="bomb.wav"/>
          </p:stSnd>
        </p:sndAc>
      </p:transition>
    </mc:Choice>
    <mc:Fallback>
      <p:transition spd="slow" advClick="0" advTm="60000">
        <p:fade/>
        <p:sndAc>
          <p:stSnd>
            <p:snd r:embed="rId1" name="bomb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00735-5DCE-4997-88F4-9E41415F767E}" type="datetime1">
              <a:rPr lang="en-US" smtClean="0"/>
              <a:t>10/3/2021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07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" name="bomb.wav"/>
          </p:stSnd>
        </p:sndAc>
      </p:transition>
    </mc:Choice>
    <mc:Fallback>
      <p:transition spd="slow" advClick="0" advTm="60000">
        <p:fade/>
        <p:sndAc>
          <p:stSnd>
            <p:snd r:embed="rId1" name="bomb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2C311-6538-4C25-AD7C-B4F090BF760A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1D84C-9C77-4038-8AC7-641397FA49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688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13" name="bomb.wav"/>
          </p:stSnd>
        </p:sndAc>
      </p:transition>
    </mc:Choice>
    <mc:Fallback>
      <p:transition spd="slow" advClick="0" advTm="60000">
        <p:fade/>
        <p:sndAc>
          <p:stSnd>
            <p:snd r:embed="rId13" name="bomb.wav"/>
          </p:stSnd>
        </p:sndAc>
      </p:transition>
    </mc:Fallback>
  </mc:AlternateConten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8F405-B113-4A20-A2EE-B55FC7042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435" y="842168"/>
            <a:ext cx="10515600" cy="2852737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Lect1: Introduction to Artificial Intelligence</a:t>
            </a:r>
            <a:endParaRPr lang="en-RW" sz="36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F0C32-4EDC-41E1-8603-B4A445FA21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                                             </a:t>
            </a:r>
            <a:r>
              <a:rPr lang="en-US" b="1" dirty="0">
                <a:solidFill>
                  <a:schemeClr val="tx1"/>
                </a:solidFill>
              </a:rPr>
              <a:t>Instructor : Eng. January</a:t>
            </a:r>
          </a:p>
          <a:p>
            <a:r>
              <a:rPr lang="en-US" b="1" dirty="0">
                <a:solidFill>
                  <a:schemeClr val="tx1"/>
                </a:solidFill>
              </a:rPr>
              <a:t>Area of Research </a:t>
            </a:r>
            <a:r>
              <a:rPr lang="en-US" dirty="0">
                <a:solidFill>
                  <a:schemeClr val="tx1"/>
                </a:solidFill>
              </a:rPr>
              <a:t>Interest: Data Science, Artificial Intelligence, Internet of Things and Embedded systems</a:t>
            </a:r>
            <a:endParaRPr lang="en-RW" dirty="0">
              <a:solidFill>
                <a:schemeClr val="tx1"/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8810DC1-814C-423D-B9A1-3679B4D92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957D-9F4C-4DA7-850A-4AE547F6EE8B}" type="datetime1">
              <a:rPr lang="en-US" smtClean="0"/>
              <a:t>10/3/2021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F523F31-E129-4A3F-BC03-40273F5D4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1988" y="6356349"/>
            <a:ext cx="7463163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739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7BF3-B04D-445B-A0D4-FD9C03A7A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Popular languages for AI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6983851-F8A4-4CD3-89CD-A01EBB4E93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64510" y="1825625"/>
            <a:ext cx="8062980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31130-4438-4CEA-A08D-FCDF15EB7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CA814-DBBF-4D10-9969-F7F9F53C58E9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31C37-D456-485F-B020-C815C82D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7315200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475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390F2-86AB-4986-9A1B-EACE7FE1C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Python?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A7289BB-24EF-465F-96FE-683CDE407C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17079" y="1847850"/>
            <a:ext cx="8115978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6B894-0798-403C-8BB2-156128001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4C840-AE44-4F39-A28D-71A334F08FF9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1886A-27D6-413E-B801-713D9100A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6623482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863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DEC990-9057-4572-A3BC-393A5215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25583-743D-40E7-9F3E-14BF4208D8F2}" type="datetime1">
              <a:rPr lang="en-US" smtClean="0"/>
              <a:t>10/3/2021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EE8A41-C4FC-4448-A394-BAA77E301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6673373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C6C52E-A18F-4C64-9323-63D06B89A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237" y="707317"/>
            <a:ext cx="6673373" cy="425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418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16ACD5-3E10-434B-ABB9-65E152C2C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DEB50-CB30-4CC3-8F12-210334A9A284}" type="datetime1">
              <a:rPr lang="en-US" smtClean="0"/>
              <a:t>10/3/2021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D2C0FA-642E-43BE-AF9D-75824FF4D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7236041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9E7A72-29F9-4C7E-98B0-30B3AE3E2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761" y="685977"/>
            <a:ext cx="9322478" cy="567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213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C8BEA6-88BE-419C-A34C-B0B59B1AE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92DCF-C060-4CED-BD5B-D1199BD18A64}" type="datetime1">
              <a:rPr lang="en-US" smtClean="0"/>
              <a:t>10/3/2021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7001D5-EC29-4FC3-8E3A-017BA7536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6916445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BC29F1-782B-406E-A0EA-DB6D28588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0226" y="622533"/>
            <a:ext cx="8459540" cy="532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674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16B3ED-434A-457C-AC04-CB1DB7A76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3D49B-0309-4D92-9063-EA057EB8ED2C}" type="datetime1">
              <a:rPr lang="en-US" smtClean="0"/>
              <a:t>10/3/2021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3FCD28-8791-4A17-B16A-1827DD5CD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0C4A14-0267-4C9C-83F7-78B145683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576262"/>
            <a:ext cx="11125200" cy="570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288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6D21A0-E5DB-408C-9B41-E210473BC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0768B-A8B6-4C87-88F3-3CEB5CB7E3C1}" type="datetime1">
              <a:rPr lang="en-US" smtClean="0"/>
              <a:t>10/3/2021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F7F0DE-0F8E-4260-9B5D-9EDC793EB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64C806-E003-4E8D-8216-141ED6274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5" y="352425"/>
            <a:ext cx="9712250" cy="541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384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F349F-A079-421E-A596-F58C4FF56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AI-Applications-Facial Tracking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F76FA3C-F478-46C3-A064-1B56D246B9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29792" y="1847850"/>
            <a:ext cx="6363591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BBB43-CB10-41B1-9E29-1CF22D1A8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ADE1D-7055-43D6-9018-C04AD9C7E3B9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597F4-950A-4672-BA2A-2BF057F29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6880934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529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011" y="2405064"/>
            <a:ext cx="4593167" cy="3444875"/>
          </a:xfrm>
          <a:prstGeom prst="rect">
            <a:avLst/>
          </a:prstGeom>
        </p:spPr>
      </p:pic>
      <p:sp>
        <p:nvSpPr>
          <p:cNvPr id="5" name="Title 3"/>
          <p:cNvSpPr txBox="1">
            <a:spLocks/>
          </p:cNvSpPr>
          <p:nvPr/>
        </p:nvSpPr>
        <p:spPr>
          <a:xfrm>
            <a:off x="1996016" y="515287"/>
            <a:ext cx="6995584" cy="10563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spcBef>
                <a:spcPct val="0"/>
              </a:spcBef>
            </a:pPr>
            <a:r>
              <a:rPr lang="en-US" sz="4000" dirty="0">
                <a:ln w="3175" cmpd="sng">
                  <a:noFill/>
                </a:ln>
              </a:rPr>
              <a:t> </a:t>
            </a:r>
            <a:r>
              <a:rPr lang="en-US" sz="4000" dirty="0">
                <a:latin typeface="Baskerville Old Face" panose="02020602080505020303" pitchFamily="18" charset="0"/>
              </a:rPr>
              <a:t>Questions and Discussions</a:t>
            </a:r>
            <a:endParaRPr lang="en-US" sz="4000" dirty="0">
              <a:ln w="3175" cmpd="sng">
                <a:noFill/>
              </a:ln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2438400" y="2524126"/>
            <a:ext cx="1876426" cy="120014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spcBef>
                <a:spcPct val="0"/>
              </a:spcBef>
            </a:pPr>
            <a:r>
              <a:rPr lang="en-US" sz="4000" dirty="0">
                <a:ln w="3175" cmpd="sng">
                  <a:noFill/>
                </a:ln>
              </a:rPr>
              <a:t> </a:t>
            </a:r>
            <a:r>
              <a:rPr lang="en-US" sz="4000" dirty="0">
                <a:latin typeface="Baskerville Old Face" panose="02020602080505020303" pitchFamily="18" charset="0"/>
              </a:rPr>
              <a:t>Thank you</a:t>
            </a:r>
            <a:endParaRPr lang="en-US" sz="4000" dirty="0">
              <a:ln w="3175" cmpd="sng">
                <a:noFill/>
              </a:ln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0069E9-068E-4422-8BD6-DEA451983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3A28-9A68-46CE-8E76-289C1CB71321}" type="datetime1">
              <a:rPr lang="en-US" smtClean="0"/>
              <a:t>10/3/2021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248E34-37C8-4433-B01A-93AF89FB4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0290B-C3B9-4498-8764-D4292943A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Presentation Agenda</a:t>
            </a:r>
            <a:endParaRPr lang="en-RW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2277-6B70-408C-85D4-1F90B69B2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AI-Prerequisite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AI-Course Structure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Demand for AI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What is Artificial Intelligence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History of AI</a:t>
            </a:r>
            <a:endParaRPr lang="en-US" sz="2800" dirty="0">
              <a:latin typeface="Overlock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AI-Applications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RW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E147A-50EF-4522-BF7C-FCF047877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A2D46-F561-4E3A-A2AE-E490F5B6F0D1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72BED-3D95-4E65-873F-DD0146934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5558161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761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9AF92-386A-472B-876D-58920374C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AI-Prerequisite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00B9B-AEAD-467B-A232-B11F07236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458" y="1825625"/>
            <a:ext cx="10661342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You need to have some understanding of </a:t>
            </a:r>
            <a:r>
              <a:rPr lang="en-US" b="1" dirty="0" err="1"/>
              <a:t>maths</a:t>
            </a:r>
            <a:r>
              <a:rPr lang="en-US" dirty="0"/>
              <a:t> – </a:t>
            </a:r>
            <a:r>
              <a:rPr lang="en-US" b="1" dirty="0"/>
              <a:t>statistics</a:t>
            </a:r>
            <a:r>
              <a:rPr lang="en-US" dirty="0"/>
              <a:t>, </a:t>
            </a:r>
            <a:r>
              <a:rPr lang="en-US" b="1" dirty="0"/>
              <a:t>probability</a:t>
            </a:r>
            <a:r>
              <a:rPr lang="en-US" dirty="0"/>
              <a:t>, </a:t>
            </a:r>
            <a:r>
              <a:rPr lang="en-US" b="1" dirty="0"/>
              <a:t>linear algebra</a:t>
            </a:r>
            <a:r>
              <a:rPr lang="en-US" dirty="0"/>
              <a:t>, and </a:t>
            </a:r>
            <a:r>
              <a:rPr lang="en-US" b="1" dirty="0"/>
              <a:t>calculus</a:t>
            </a:r>
            <a:r>
              <a:rPr lang="en-US" dirty="0"/>
              <a:t>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Programming skills.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Willingness to study and learn more in depth.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Passion for, data analysis and AI learning concepts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85A7C-011E-4ED4-896C-351D2F455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DEB2-A044-4E42-B27D-1A87F4CAAA44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6C4FB-9D70-4175-A5E4-2E62F693D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</p:spTree>
    <p:extLst>
      <p:ext uri="{BB962C8B-B14F-4D97-AF65-F5344CB8AC3E}">
        <p14:creationId xmlns:p14="http://schemas.microsoft.com/office/powerpoint/2010/main" val="3805553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5C778-0793-463A-A358-72D0E595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AI-Course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44E08-4892-4C6F-B139-5379A906E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65" y="1825625"/>
            <a:ext cx="11220635" cy="4351338"/>
          </a:xfrm>
        </p:spPr>
        <p:txBody>
          <a:bodyPr/>
          <a:lstStyle/>
          <a:p>
            <a:r>
              <a:rPr lang="en-US" dirty="0"/>
              <a:t>Lecture will cover topics: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Python programming fundamentals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Python for data science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Machine Learning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Image processing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Deep Learning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Advanced topics in AI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B3FB9-E9FC-48EF-958D-6BA9D9C38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00B9F-46B7-4FB5-A2F3-F80673CA22F9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6927A-2F3A-45C9-A979-59D6C07CB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6958245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A45796-0BA4-4079-AD5F-C517E80C3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154" y="3233381"/>
            <a:ext cx="4729210" cy="266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48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8DD03-1AF2-43DA-ADB9-70BBBA9FD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Demands for AI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E2A01E6-1FE5-44C3-B8DB-FCE647793B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6010" y="1690688"/>
            <a:ext cx="10067925" cy="27241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7C315-B654-413B-87BE-36E898E0B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C752C-4618-404E-8028-3440B1E899E8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83DA-433C-4020-B577-FB614F296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7341CB-E247-494A-A01D-2ED472C67E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010" y="4897422"/>
            <a:ext cx="10810875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245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978" y="859218"/>
            <a:ext cx="4831210" cy="2717209"/>
          </a:xfrm>
          <a:prstGeom prst="rect">
            <a:avLst/>
          </a:prstGeom>
        </p:spPr>
      </p:pic>
      <p:sp>
        <p:nvSpPr>
          <p:cNvPr id="55" name="Shape 119"/>
          <p:cNvSpPr/>
          <p:nvPr/>
        </p:nvSpPr>
        <p:spPr>
          <a:xfrm>
            <a:off x="226243" y="268224"/>
            <a:ext cx="10831397" cy="777425"/>
          </a:xfrm>
          <a:prstGeom prst="roundRect">
            <a:avLst>
              <a:gd name="adj" fmla="val 4636"/>
            </a:avLst>
          </a:prstGeom>
          <a:solidFill>
            <a:schemeClr val="bg2">
              <a:alpha val="81000"/>
            </a:scheme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Overlock"/>
              </a:rPr>
              <a:t>What is AI</a:t>
            </a:r>
            <a:endParaRPr lang="en-US" sz="4400" b="1" dirty="0">
              <a:solidFill>
                <a:schemeClr val="accent1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pPr algn="ctr"/>
            <a:endParaRPr lang="en-US" sz="2400" b="1" dirty="0">
              <a:solidFill>
                <a:schemeClr val="tx1"/>
              </a:solidFill>
              <a:latin typeface="Overlock"/>
              <a:ea typeface="Overlock"/>
              <a:cs typeface="Overlock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064FD9-C425-44C5-8D9F-BA5D7068DD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453" y="3806578"/>
            <a:ext cx="4592398" cy="23196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81069B9-F8B4-43C7-A409-CFC308D576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77" y="4076095"/>
            <a:ext cx="3810000" cy="21812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0294E4E-9377-4292-B575-D0A84A1123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20" y="1079108"/>
            <a:ext cx="2897957" cy="2897957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DB4303-77B8-42AC-B3C5-250375B19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4694B-AAA1-4B65-8684-C93CFDE74FD2}" type="datetime1">
              <a:rPr lang="en-US" smtClean="0"/>
              <a:t>10/3/2021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417014-90C2-4EFF-9CBA-557C21794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6827668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878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119"/>
          <p:cNvSpPr/>
          <p:nvPr/>
        </p:nvSpPr>
        <p:spPr>
          <a:xfrm>
            <a:off x="321972" y="-1243"/>
            <a:ext cx="7660149" cy="777425"/>
          </a:xfrm>
          <a:prstGeom prst="roundRect">
            <a:avLst>
              <a:gd name="adj" fmla="val 4636"/>
            </a:avLst>
          </a:prstGeom>
          <a:solidFill>
            <a:schemeClr val="bg2">
              <a:alpha val="81000"/>
            </a:scheme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algn="ctr"/>
            <a:r>
              <a:rPr lang="en-US" sz="4400" b="1" dirty="0">
                <a:latin typeface="Overlock"/>
              </a:rPr>
              <a:t>WHAT IS Artificial Intelligence?</a:t>
            </a:r>
            <a:endParaRPr lang="en-US" sz="4400" b="1" dirty="0">
              <a:latin typeface="Overlock"/>
              <a:ea typeface="Overlock"/>
              <a:cs typeface="Overlock"/>
              <a:sym typeface="Overlock"/>
            </a:endParaRPr>
          </a:p>
          <a:p>
            <a:pPr algn="ctr"/>
            <a:endParaRPr lang="en-US" sz="2400" b="1" dirty="0">
              <a:solidFill>
                <a:schemeClr val="tx1"/>
              </a:solidFill>
              <a:latin typeface="Overlock"/>
              <a:ea typeface="Overlock"/>
              <a:cs typeface="Overlock"/>
            </a:endParaRPr>
          </a:p>
        </p:txBody>
      </p:sp>
      <p:sp>
        <p:nvSpPr>
          <p:cNvPr id="6" name="Shape 119"/>
          <p:cNvSpPr/>
          <p:nvPr/>
        </p:nvSpPr>
        <p:spPr>
          <a:xfrm>
            <a:off x="321972" y="803183"/>
            <a:ext cx="11655379" cy="5005287"/>
          </a:xfrm>
          <a:prstGeom prst="roundRect">
            <a:avLst>
              <a:gd name="adj" fmla="val 4636"/>
            </a:avLst>
          </a:prstGeom>
          <a:solidFill>
            <a:schemeClr val="bg2">
              <a:alpha val="81000"/>
            </a:scheme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F3422E-9882-486A-9DAE-C72F5EA64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24E11-3A46-4788-A134-FB303D285454}" type="datetime1">
              <a:rPr lang="en-US" smtClean="0"/>
              <a:t>10/3/2021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E6030E-265A-44E0-91B0-F65C97C9E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7555637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7963AE-6AA6-4576-957D-078C9251B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9" y="1253135"/>
            <a:ext cx="8833282" cy="462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629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119"/>
          <p:cNvSpPr/>
          <p:nvPr/>
        </p:nvSpPr>
        <p:spPr>
          <a:xfrm>
            <a:off x="1993141" y="25758"/>
            <a:ext cx="7660149" cy="777425"/>
          </a:xfrm>
          <a:prstGeom prst="roundRect">
            <a:avLst>
              <a:gd name="adj" fmla="val 4636"/>
            </a:avLst>
          </a:prstGeom>
          <a:solidFill>
            <a:schemeClr val="bg2">
              <a:alpha val="81000"/>
            </a:scheme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Overlock"/>
              </a:rPr>
              <a:t>HISTORY OF AI</a:t>
            </a:r>
            <a:endParaRPr lang="en-US" sz="4400" b="1" dirty="0">
              <a:solidFill>
                <a:schemeClr val="accent1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pPr algn="ctr"/>
            <a:endParaRPr lang="en-US" sz="2400" b="1" dirty="0">
              <a:solidFill>
                <a:schemeClr val="tx1"/>
              </a:solidFill>
              <a:latin typeface="Overlock"/>
              <a:ea typeface="Overlock"/>
              <a:cs typeface="Overlock"/>
            </a:endParaRPr>
          </a:p>
        </p:txBody>
      </p:sp>
      <p:sp>
        <p:nvSpPr>
          <p:cNvPr id="6" name="Shape 119"/>
          <p:cNvSpPr/>
          <p:nvPr/>
        </p:nvSpPr>
        <p:spPr>
          <a:xfrm>
            <a:off x="268310" y="784954"/>
            <a:ext cx="11655379" cy="5410361"/>
          </a:xfrm>
          <a:prstGeom prst="roundRect">
            <a:avLst>
              <a:gd name="adj" fmla="val 4636"/>
            </a:avLst>
          </a:prstGeom>
          <a:solidFill>
            <a:schemeClr val="bg2">
              <a:alpha val="81000"/>
            </a:scheme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endParaRPr lang="en-US" sz="2000" b="1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>
                <a:latin typeface="Overlock"/>
                <a:ea typeface="Overlock"/>
                <a:cs typeface="Overlock"/>
                <a:sym typeface="Overlock"/>
              </a:rPr>
              <a:t>In 1950, Alan Turing test. This test is basically used to determine whether or not a computer can think intelligently like a Human being.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>
                <a:latin typeface="Overlock"/>
                <a:ea typeface="Overlock"/>
                <a:cs typeface="Overlock"/>
                <a:sym typeface="Overlock"/>
              </a:rPr>
              <a:t>In 1956, the term artificial intelligence was defined by John McCarthy at the </a:t>
            </a:r>
            <a:r>
              <a:rPr lang="en-US" sz="2000" dirty="0" err="1">
                <a:latin typeface="Overlock"/>
                <a:ea typeface="Overlock"/>
                <a:cs typeface="Overlock"/>
                <a:sym typeface="Overlock"/>
              </a:rPr>
              <a:t>Dartmounth</a:t>
            </a:r>
            <a:r>
              <a:rPr lang="en-US" sz="2000" dirty="0">
                <a:latin typeface="Overlock"/>
                <a:ea typeface="Overlock"/>
                <a:cs typeface="Overlock"/>
                <a:sym typeface="Overlock"/>
              </a:rPr>
              <a:t> Conference.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>
              <a:latin typeface="Overlock"/>
              <a:ea typeface="Overlock"/>
              <a:cs typeface="Overlock"/>
              <a:sym typeface="Overlock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>
                <a:latin typeface="Overlock"/>
                <a:ea typeface="Overlock"/>
                <a:cs typeface="Overlock"/>
                <a:sym typeface="Overlock"/>
              </a:rPr>
              <a:t>In 1959: The first AI laboratory was established by MIT. This period marked the research era for AI.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>
              <a:latin typeface="Overlock"/>
              <a:ea typeface="Overlock"/>
              <a:cs typeface="Overlock"/>
              <a:sym typeface="Overlock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>
                <a:latin typeface="Overlock"/>
                <a:ea typeface="Overlock"/>
                <a:cs typeface="Overlock"/>
                <a:sym typeface="Overlock"/>
              </a:rPr>
              <a:t>In 1997: IBM's Deep Blue beats the world champion, Garry, in the game of chess. </a:t>
            </a:r>
          </a:p>
          <a:p>
            <a:endParaRPr lang="en-US" sz="2000" dirty="0">
              <a:latin typeface="Overlock"/>
              <a:ea typeface="Overlock"/>
              <a:cs typeface="Overlock"/>
              <a:sym typeface="Overlock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>
                <a:latin typeface="Overlock"/>
                <a:ea typeface="Overlock"/>
                <a:cs typeface="Overlock"/>
                <a:sym typeface="Overlock"/>
              </a:rPr>
              <a:t>In 2011, IBM's question answering system, Watson, defeated the two greatest Jeopardy champions, Brad Rutter and Ken Jennings.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>
              <a:latin typeface="Overlock"/>
              <a:ea typeface="Overlock"/>
              <a:cs typeface="Overlock"/>
              <a:sym typeface="Overlock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>
                <a:latin typeface="Overlock"/>
                <a:ea typeface="Overlock"/>
                <a:cs typeface="Overlock"/>
                <a:sym typeface="Overlock"/>
              </a:rPr>
              <a:t>So, this is how AI started . So since the beginning of AI in the 1950s, we have seen an exponential growth and its potential.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>
              <a:latin typeface="Overlock"/>
              <a:ea typeface="Overlock"/>
              <a:cs typeface="Overlock"/>
              <a:sym typeface="Overlock"/>
            </a:endParaRPr>
          </a:p>
          <a:p>
            <a:pPr marL="342900" indent="-342900">
              <a:buFont typeface="Wingdings" pitchFamily="2" charset="2"/>
              <a:buChar char="q"/>
            </a:pPr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pPr marL="342900" indent="-342900">
              <a:buFont typeface="Wingdings" pitchFamily="2" charset="2"/>
              <a:buChar char="q"/>
            </a:pPr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pPr marL="342900" indent="-342900">
              <a:buFont typeface="Wingdings" pitchFamily="2" charset="2"/>
              <a:buChar char="q"/>
            </a:pPr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pPr marL="342900" indent="-342900">
              <a:buFont typeface="Wingdings" pitchFamily="2" charset="2"/>
              <a:buChar char="q"/>
            </a:pPr>
            <a:endParaRPr lang="en-US" sz="2000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88D628-3186-45B0-8886-E7F792DED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375F-9222-4F09-9A72-B6E4D5129D20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562E4F-0DB0-434E-9E0A-399A38413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7404717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933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8242A-C0D2-42A0-8277-3E329B86A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1"/>
                </a:solidFill>
                <a:latin typeface="Overlock"/>
              </a:rPr>
              <a:t>TYPES OF AI</a:t>
            </a:r>
            <a:br>
              <a:rPr lang="en-US" sz="2400" b="1" dirty="0">
                <a:solidFill>
                  <a:schemeClr val="tx1"/>
                </a:solidFill>
                <a:latin typeface="Overlock"/>
                <a:ea typeface="Overlock"/>
                <a:cs typeface="Overlock"/>
              </a:rPr>
            </a:br>
            <a:endParaRPr lang="en-R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43269-D232-4064-9BF9-8DAD5A8AD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b="1" dirty="0"/>
              <a:t>Artificial Narrow Intelligence</a:t>
            </a:r>
            <a:r>
              <a:rPr lang="en-US" dirty="0"/>
              <a:t>: </a:t>
            </a:r>
            <a:r>
              <a:rPr lang="en-US" b="0" i="0" dirty="0">
                <a:solidFill>
                  <a:srgbClr val="4A4A4A"/>
                </a:solidFill>
                <a:effectLst/>
                <a:latin typeface="Roboto"/>
              </a:rPr>
              <a:t> </a:t>
            </a:r>
            <a:r>
              <a:rPr lang="en-US" b="0" i="1" dirty="0">
                <a:effectLst/>
                <a:latin typeface="Roboto"/>
              </a:rPr>
              <a:t>refers to a computer’s ability to perform a single task extremely well, such as crawling a webpage or playing chess.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2800" b="1" dirty="0">
                <a:latin typeface="Overlock"/>
                <a:ea typeface="Overlock"/>
                <a:cs typeface="Overlock"/>
                <a:sym typeface="Overlock"/>
              </a:rPr>
              <a:t>Artificial General Intelligence: </a:t>
            </a:r>
            <a:r>
              <a:rPr lang="en-US" b="0" i="1" dirty="0">
                <a:effectLst/>
                <a:latin typeface="Roboto"/>
              </a:rPr>
              <a:t>is when a computer program can perform any intellectual task that a human could.</a:t>
            </a:r>
            <a:endParaRPr lang="en-US" sz="2800" b="1" i="1" dirty="0">
              <a:latin typeface="Overlock"/>
              <a:ea typeface="Overlock"/>
              <a:cs typeface="Overlock"/>
              <a:sym typeface="Overlock"/>
            </a:endParaRPr>
          </a:p>
          <a:p>
            <a:pPr marL="0" indent="0">
              <a:buNone/>
            </a:pPr>
            <a:endParaRPr lang="en-US" sz="2800" b="1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800" b="1" dirty="0">
                <a:latin typeface="Overlock"/>
                <a:ea typeface="Overlock"/>
                <a:cs typeface="Overlock"/>
                <a:sym typeface="Overlock"/>
              </a:rPr>
              <a:t>Artificial super intelligence: </a:t>
            </a:r>
            <a:r>
              <a:rPr lang="en-US" b="0" i="0" dirty="0">
                <a:effectLst/>
                <a:latin typeface="Roboto"/>
              </a:rPr>
              <a:t> is an AI that surpasses human intelligence in all activities</a:t>
            </a:r>
            <a:endParaRPr lang="en-US" sz="2800" b="1" dirty="0">
              <a:latin typeface="Overlock"/>
              <a:ea typeface="Overlock"/>
              <a:cs typeface="Overlock"/>
              <a:sym typeface="Overlock"/>
            </a:endParaRPr>
          </a:p>
          <a:p>
            <a:endParaRPr lang="en-US" sz="2800" b="1" dirty="0">
              <a:solidFill>
                <a:srgbClr val="002060"/>
              </a:solidFill>
              <a:latin typeface="Overlock"/>
              <a:ea typeface="Overlock"/>
              <a:cs typeface="Overlock"/>
              <a:sym typeface="Overlock"/>
            </a:endParaRPr>
          </a:p>
          <a:p>
            <a:endParaRPr lang="en-RW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256FD9-AE63-496D-8929-C3863DAF9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33E8-6A80-4151-9FDB-F73FBCFB1F0D}" type="datetime1">
              <a:rPr lang="en-US" smtClean="0"/>
              <a:t>10/3/2021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D6F394-3CF7-4CE3-9B56-38DC8F9DB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7315200" cy="365125"/>
          </a:xfrm>
        </p:spPr>
        <p:txBody>
          <a:bodyPr/>
          <a:lstStyle/>
          <a:p>
            <a:r>
              <a:rPr lang="en-US"/>
              <a:t>AI &amp; IoT ONLINE                                                                                        Instructor: Eng. January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238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60000">
        <p14:prism/>
        <p:sndAc>
          <p:stSnd>
            <p:snd r:embed="rId2" name="bomb.wav"/>
          </p:stSnd>
        </p:sndAc>
      </p:transition>
    </mc:Choice>
    <mc:Fallback>
      <p:transition spd="slow" advClick="0" advTm="60000">
        <p:fade/>
        <p:sndAc>
          <p:stSnd>
            <p:snd r:embed="rId2" name="bomb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6A1CA"/>
      </a:accent1>
      <a:accent2>
        <a:srgbClr val="099481"/>
      </a:accent2>
      <a:accent3>
        <a:srgbClr val="7DBC2D"/>
      </a:accent3>
      <a:accent4>
        <a:srgbClr val="EEA720"/>
      </a:accent4>
      <a:accent5>
        <a:srgbClr val="E13A62"/>
      </a:accent5>
      <a:accent6>
        <a:srgbClr val="9132A6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4612</TotalTime>
  <Words>519</Words>
  <Application>Microsoft Office PowerPoint</Application>
  <PresentationFormat>Widescreen</PresentationFormat>
  <Paragraphs>97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Baskerville Old Face</vt:lpstr>
      <vt:lpstr>Calibri</vt:lpstr>
      <vt:lpstr>Calibri Light</vt:lpstr>
      <vt:lpstr>Overlock</vt:lpstr>
      <vt:lpstr>Roboto</vt:lpstr>
      <vt:lpstr>Wingdings</vt:lpstr>
      <vt:lpstr>Office Theme</vt:lpstr>
      <vt:lpstr>Lect1: Introduction to Artificial Intelligence</vt:lpstr>
      <vt:lpstr>Presentation Agenda</vt:lpstr>
      <vt:lpstr>AI-Prerequisite</vt:lpstr>
      <vt:lpstr>AI-Course Structure</vt:lpstr>
      <vt:lpstr>Demands for AI</vt:lpstr>
      <vt:lpstr>PowerPoint Presentation</vt:lpstr>
      <vt:lpstr>PowerPoint Presentation</vt:lpstr>
      <vt:lpstr>PowerPoint Presentation</vt:lpstr>
      <vt:lpstr>TYPES OF AI </vt:lpstr>
      <vt:lpstr>Popular languages for AI</vt:lpstr>
      <vt:lpstr>Why Python?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AI-Applications-Facial Tracking</vt:lpstr>
      <vt:lpstr>PowerPoint Presentation</vt:lpstr>
    </vt:vector>
  </TitlesOfParts>
  <Manager>SlideModel</Manager>
  <Company>SlideModel</Company>
  <LinksUpToDate>false</LinksUpToDate>
  <SharedDoc>false</SharedDoc>
  <HyperlinkBase>http://slidemodel.com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SlideModel Free PowerPoint Templates</dc:title>
  <dc:subject>Template</dc:subject>
  <dc:creator>SlideModel</dc:creator>
  <cp:keywords>PowerPoint, Free PowerPoint Templates, SlideModel, Presentations, Designs, Clipart</cp:keywords>
  <dc:description>Download This FREE PowerPoint Templates at http://slidemodel.com</dc:description>
  <cp:lastModifiedBy>NIYITEGEKA Janvier</cp:lastModifiedBy>
  <cp:revision>253</cp:revision>
  <dcterms:created xsi:type="dcterms:W3CDTF">2015-08-22T14:32:45Z</dcterms:created>
  <dcterms:modified xsi:type="dcterms:W3CDTF">2021-10-03T06:51:42Z</dcterms:modified>
  <cp:category>Presentations, Business Presentations, Free PowerPoint Templates</cp:category>
  <cp:contentStatus>Template</cp:contentStatus>
</cp:coreProperties>
</file>

<file path=docProps/thumbnail.jpeg>
</file>